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36C2-7D22-4FAE-800B-130DD5BC9BF5}" type="datetimeFigureOut">
              <a:rPr lang="fr-FR" smtClean="0"/>
              <a:t>20/01/2013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0DFC-A680-452A-BB8B-D1E32F8A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6487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36C2-7D22-4FAE-800B-130DD5BC9BF5}" type="datetimeFigureOut">
              <a:rPr lang="fr-FR" smtClean="0"/>
              <a:t>20/01/2013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0DFC-A680-452A-BB8B-D1E32F8A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346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36C2-7D22-4FAE-800B-130DD5BC9BF5}" type="datetimeFigureOut">
              <a:rPr lang="fr-FR" smtClean="0"/>
              <a:t>20/01/2013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0DFC-A680-452A-BB8B-D1E32F8A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5257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36C2-7D22-4FAE-800B-130DD5BC9BF5}" type="datetimeFigureOut">
              <a:rPr lang="fr-FR" smtClean="0"/>
              <a:t>20/01/2013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0DFC-A680-452A-BB8B-D1E32F8A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6601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36C2-7D22-4FAE-800B-130DD5BC9BF5}" type="datetimeFigureOut">
              <a:rPr lang="fr-FR" smtClean="0"/>
              <a:t>20/01/2013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0DFC-A680-452A-BB8B-D1E32F8A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6764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36C2-7D22-4FAE-800B-130DD5BC9BF5}" type="datetimeFigureOut">
              <a:rPr lang="fr-FR" smtClean="0"/>
              <a:t>20/01/2013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0DFC-A680-452A-BB8B-D1E32F8A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0252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36C2-7D22-4FAE-800B-130DD5BC9BF5}" type="datetimeFigureOut">
              <a:rPr lang="fr-FR" smtClean="0"/>
              <a:t>20/01/2013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0DFC-A680-452A-BB8B-D1E32F8A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5605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36C2-7D22-4FAE-800B-130DD5BC9BF5}" type="datetimeFigureOut">
              <a:rPr lang="fr-FR" smtClean="0"/>
              <a:t>20/01/2013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0DFC-A680-452A-BB8B-D1E32F8A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9187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36C2-7D22-4FAE-800B-130DD5BC9BF5}" type="datetimeFigureOut">
              <a:rPr lang="fr-FR" smtClean="0"/>
              <a:t>20/01/2013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0DFC-A680-452A-BB8B-D1E32F8A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1609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36C2-7D22-4FAE-800B-130DD5BC9BF5}" type="datetimeFigureOut">
              <a:rPr lang="fr-FR" smtClean="0"/>
              <a:t>20/01/2013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0DFC-A680-452A-BB8B-D1E32F8A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904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736C2-7D22-4FAE-800B-130DD5BC9BF5}" type="datetimeFigureOut">
              <a:rPr lang="fr-FR" smtClean="0"/>
              <a:t>20/01/2013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0DFC-A680-452A-BB8B-D1E32F8A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0986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736C2-7D22-4FAE-800B-130DD5BC9BF5}" type="datetimeFigureOut">
              <a:rPr lang="fr-FR" smtClean="0"/>
              <a:t>20/01/2013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40DFC-A680-452A-BB8B-D1E32F8AC5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2712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APPORT-CESSION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nouveau régime de REPORT D’IMPOSITION n’a vocation à s’appliquer, en place du sursis d’imposition (150-O B </a:t>
            </a:r>
            <a:r>
              <a:rPr lang="fr-FR" dirty="0" err="1" smtClean="0"/>
              <a:t>Cgi</a:t>
            </a:r>
            <a:r>
              <a:rPr lang="fr-FR" dirty="0" smtClean="0"/>
              <a:t>) qu’en cas d’apport de titres par une PERSONNE PHYSIQUE à une SOCIETE IS CONTROLEE par l’APPORTEUR</a:t>
            </a:r>
          </a:p>
          <a:p>
            <a:r>
              <a:rPr lang="fr-FR" dirty="0" smtClean="0"/>
              <a:t>=</a:t>
            </a:r>
            <a:r>
              <a:rPr lang="fr-FR" dirty="0" smtClean="0">
                <a:sym typeface="Wingdings" pitchFamily="2" charset="2"/>
              </a:rPr>
              <a:t>lorsqu’une des conditions du report d’imposition fait défaut, la plus-value d’apport relèvera du sursis d’imposition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6474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3-TRANSFERT DU DOMICILE FISCAL DU CONTRIBUABLE HORS DE FRANCE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report d’imposition prend fin en cas de transfert du domicile fiscal hors de France rendant exigible l’exit </a:t>
            </a:r>
            <a:r>
              <a:rPr lang="fr-FR" dirty="0" err="1" smtClean="0"/>
              <a:t>tax</a:t>
            </a:r>
            <a:r>
              <a:rPr lang="fr-FR" dirty="0" smtClean="0"/>
              <a:t> si cet événement est antérieur aux cessions évoquées ci-dessus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6834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DONATION PAR L’APPORTEUR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La transmission à titre gratuit (donation, don manuel, succession) des titres reçus en contrepartie de l’apport ne met pas fin au report d’imposition</a:t>
            </a:r>
          </a:p>
          <a:p>
            <a:r>
              <a:rPr lang="fr-FR" dirty="0" smtClean="0"/>
              <a:t>==</a:t>
            </a:r>
            <a:r>
              <a:rPr lang="fr-FR" dirty="0" smtClean="0">
                <a:sym typeface="Wingdings" pitchFamily="2" charset="2"/>
              </a:rPr>
              <a:t>exonération définitive de la plus-value d’apport </a:t>
            </a:r>
          </a:p>
          <a:p>
            <a:r>
              <a:rPr lang="fr-FR" dirty="0" smtClean="0">
                <a:sym typeface="Wingdings" pitchFamily="2" charset="2"/>
              </a:rPr>
              <a:t>MAIS, il existe un cas particulier: donations ou dons manuels consentis à un donataire contrôlant la société bénéficiaire de l’apport (sur  les conditions de contrôle </a:t>
            </a:r>
            <a:r>
              <a:rPr lang="fr-FR" dirty="0" err="1" smtClean="0">
                <a:sym typeface="Wingdings" pitchFamily="2" charset="2"/>
              </a:rPr>
              <a:t>cf</a:t>
            </a:r>
            <a:r>
              <a:rPr lang="fr-FR" dirty="0" smtClean="0">
                <a:sym typeface="Wingdings" pitchFamily="2" charset="2"/>
              </a:rPr>
              <a:t> infra) , conditions appréciées à la date de la transmission et en tenant compte des droits détenus par le donataire à l’issue de la donation,</a:t>
            </a:r>
          </a:p>
          <a:p>
            <a:r>
              <a:rPr lang="fr-FR" dirty="0" smtClean="0">
                <a:sym typeface="Wingdings" pitchFamily="2" charset="2"/>
              </a:rPr>
              <a:t>NB= ces </a:t>
            </a:r>
            <a:r>
              <a:rPr lang="fr-FR" dirty="0" err="1" smtClean="0">
                <a:sym typeface="Wingdings" pitchFamily="2" charset="2"/>
              </a:rPr>
              <a:t>régles</a:t>
            </a:r>
            <a:r>
              <a:rPr lang="fr-FR" dirty="0" smtClean="0">
                <a:sym typeface="Wingdings" pitchFamily="2" charset="2"/>
              </a:rPr>
              <a:t> ne s’appliquent pas en cas de donation de parts ou droits dans une personne morale interposée!!</a:t>
            </a:r>
            <a:endParaRPr lang="fr-FR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08005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IMPOSITION DU DONATAIRE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DONATAIRE va porter dans sa déclaration d’ensemble des revenus le montant de la plus-value en report dans la proportion des titres qui lui ont été donnés</a:t>
            </a:r>
          </a:p>
          <a:p>
            <a:r>
              <a:rPr lang="fr-FR" dirty="0" smtClean="0"/>
              <a:t>=</a:t>
            </a:r>
            <a:r>
              <a:rPr lang="fr-FR" dirty="0" smtClean="0">
                <a:sym typeface="Wingdings" pitchFamily="2" charset="2"/>
              </a:rPr>
              <a:t>il devient imposable au lieu et place de l’apporteur mais cette imposition est reportée jusqu’à la date à laquelle intervient l’un des événements suivants: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427549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Evénements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1-la cession, l’apport, le remboursement, l’annulation des titres dans les 18 mois de la donation ou du don manuel</a:t>
            </a:r>
          </a:p>
          <a:p>
            <a:r>
              <a:rPr lang="fr-FR" dirty="0" smtClean="0"/>
              <a:t>=</a:t>
            </a:r>
            <a:r>
              <a:rPr lang="fr-FR" dirty="0" smtClean="0">
                <a:sym typeface="Wingdings" pitchFamily="2" charset="2"/>
              </a:rPr>
              <a:t>la plus value est définitivement exonérée si une telle opération intervient + 18 mois après la donation</a:t>
            </a:r>
          </a:p>
          <a:p>
            <a:r>
              <a:rPr lang="fr-FR" dirty="0" smtClean="0">
                <a:sym typeface="Wingdings" pitchFamily="2" charset="2"/>
              </a:rPr>
              <a:t>Et en ca d’invalidité du donataire (catégorie 2 et 3), licenciement, décès du donataire , de son conjoint, de son partenaire PACS soumis à imposition commune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596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(suite)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2-absence de réinvestissement dans les 2 ans suivant la cession des titres apportés par la société bénéficiaire des apports de 50% au moins du produit de cette cession dans les conditions définies ci-dessus</a:t>
            </a:r>
          </a:p>
          <a:p>
            <a:r>
              <a:rPr lang="fr-FR" dirty="0" smtClean="0"/>
              <a:t>=</a:t>
            </a:r>
            <a:r>
              <a:rPr lang="fr-FR" dirty="0" smtClean="0">
                <a:sym typeface="Wingdings" pitchFamily="2" charset="2"/>
              </a:rPr>
              <a:t>à contrario, la plus value est définitivement exonérée si la condition de réinvestissement est réalisée dans ce délai de 2 ans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810421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CONSEQUENCES DE LA FIN DU REPORT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dirty="0" smtClean="0"/>
              <a:t>La plus value est imposée au nom du DONATAIRE dans les conditions de droit commun (150 O A CGI)</a:t>
            </a:r>
          </a:p>
          <a:p>
            <a:pPr marL="0" indent="0">
              <a:buNone/>
            </a:pPr>
            <a:r>
              <a:rPr lang="fr-FR" dirty="0" smtClean="0"/>
              <a:t>-mais pour l’application de l’abattement, la durée de détention des titres par le donataire est décomptée à partir de la date d’acquisition des titres du DONATEUR</a:t>
            </a:r>
          </a:p>
          <a:p>
            <a:pPr marL="0" indent="0">
              <a:buNone/>
            </a:pPr>
            <a:r>
              <a:rPr lang="fr-FR" dirty="0" smtClean="0"/>
              <a:t>-la plus-value d’apport imposable est diminuée des frais afférents à la donation ou au don manuel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69092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APPORT DE TITRES reçus en contrepartie de l’apport initial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Ou de titres des groupements ou sociétés interposées</a:t>
            </a:r>
          </a:p>
          <a:p>
            <a:r>
              <a:rPr lang="fr-FR" dirty="0" smtClean="0"/>
              <a:t>L’imposition de la plus value réalisée lors de cette opération est reportée dans les mêmes conditions:</a:t>
            </a:r>
          </a:p>
          <a:p>
            <a:r>
              <a:rPr lang="fr-FR" dirty="0" smtClean="0"/>
              <a:t>==</a:t>
            </a:r>
            <a:r>
              <a:rPr lang="fr-FR" dirty="0" smtClean="0">
                <a:sym typeface="Wingdings" pitchFamily="2" charset="2"/>
              </a:rPr>
              <a:t>si la nouvelle opération d’apport est faite dans les conditions de 150-O B ter nouveau, la plus value est automatiquement en report d’imposition (ou bénéficiera du sursis d’imposition si les conditions sont remplies)</a:t>
            </a:r>
          </a:p>
          <a:p>
            <a:endParaRPr lang="fr-FR" dirty="0" smtClean="0">
              <a:sym typeface="Wingdings" pitchFamily="2" charset="2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10222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Evénements</a:t>
            </a:r>
            <a:r>
              <a:rPr lang="fr-FR" dirty="0" smtClean="0"/>
              <a:t> mettant fin au nouveau report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-cession à titre onéreux, rachat, remboursement ou annulation des nouveaux titres reçus en échange du nouvel apport</a:t>
            </a:r>
            <a:endParaRPr lang="fr-FR" dirty="0"/>
          </a:p>
          <a:p>
            <a:r>
              <a:rPr lang="fr-FR" dirty="0" smtClean="0"/>
              <a:t>Survenance de l’un des événements mettant fin au report d’imposition </a:t>
            </a:r>
            <a:r>
              <a:rPr lang="fr-FR" smtClean="0"/>
              <a:t>énumérés ci-dessus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76251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	Conditions d’application 150-O-B ter CGI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dirty="0" smtClean="0"/>
              <a:t>A/apport de titres réalisé par une personne physique ou par une société interposée:</a:t>
            </a:r>
          </a:p>
          <a:p>
            <a:pPr marL="0" indent="0">
              <a:buNone/>
            </a:pPr>
            <a:r>
              <a:rPr lang="fr-FR" dirty="0" smtClean="0"/>
              <a:t>-apport de valeurs mobilières</a:t>
            </a:r>
          </a:p>
          <a:p>
            <a:pPr marL="0" indent="0">
              <a:buNone/>
            </a:pPr>
            <a:r>
              <a:rPr lang="fr-FR" dirty="0" smtClean="0"/>
              <a:t>-apport de droits sociaux</a:t>
            </a:r>
          </a:p>
          <a:p>
            <a:pPr marL="0" indent="0">
              <a:buNone/>
            </a:pPr>
            <a:r>
              <a:rPr lang="fr-FR" dirty="0" smtClean="0"/>
              <a:t>-apport de titres ou droits se rapportant à des valeurs mobilières ou droits sociaux</a:t>
            </a:r>
          </a:p>
          <a:p>
            <a:pPr marL="0" indent="0">
              <a:buNone/>
            </a:pPr>
            <a:r>
              <a:rPr lang="fr-FR" dirty="0" smtClean="0"/>
              <a:t>*apport réalisé par une personne physique directement ou par l’intermédiaire d’une société ou groupement relevant du régime fiscal des sociétés de personnes</a:t>
            </a:r>
          </a:p>
          <a:p>
            <a:pPr marL="0" indent="0">
              <a:buNone/>
            </a:pPr>
            <a:r>
              <a:rPr lang="fr-FR" dirty="0" smtClean="0"/>
              <a:t>*si l’apport est consenti avec soulte, le report d’imposition ne s’appliquera que si le montant de la soulte n’excède pas 10% de la valeur nominale des titres reçus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317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Caractéristiques de la société bénéficiaire de l’apport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A/-Société soumise à l’IMPOT SUR LES SOCIETES ou  à un impôt équivalent </a:t>
            </a:r>
          </a:p>
          <a:p>
            <a:r>
              <a:rPr lang="fr-FR" dirty="0" smtClean="0"/>
              <a:t>*IS de plein droit ou sur option</a:t>
            </a:r>
          </a:p>
          <a:p>
            <a:r>
              <a:rPr lang="fr-FR" dirty="0" smtClean="0"/>
              <a:t>B/-Société établie en France, dans un autre </a:t>
            </a:r>
            <a:r>
              <a:rPr lang="fr-FR" dirty="0" err="1" smtClean="0"/>
              <a:t>Etat</a:t>
            </a:r>
            <a:r>
              <a:rPr lang="fr-FR" dirty="0" smtClean="0"/>
              <a:t> membre de l’Union Européenne ou dans un </a:t>
            </a:r>
            <a:r>
              <a:rPr lang="fr-FR" dirty="0" err="1" smtClean="0"/>
              <a:t>Etat</a:t>
            </a:r>
            <a:r>
              <a:rPr lang="fr-FR" dirty="0" smtClean="0"/>
              <a:t> ou territoire ayant conclu avec la France une convention fiscale en vue de lutter contre la fraude et l’évasion fiscales</a:t>
            </a:r>
          </a:p>
          <a:p>
            <a:r>
              <a:rPr lang="fr-FR" dirty="0" smtClean="0"/>
              <a:t>C/-Société contrôlée par l’apporteur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83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Contrôle de la société bénéficiaire de l’apport par l’apporteur des titres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FR" dirty="0" smtClean="0"/>
              <a:t>*Condition appréciée à la date de l’apport, en tenant compte des droits détenus par l’apporteur à l’issue de l’opération d’apport</a:t>
            </a:r>
          </a:p>
          <a:p>
            <a:r>
              <a:rPr lang="fr-FR" dirty="0" smtClean="0"/>
              <a:t>*Condition remplie dans les 3 situations suivantes:</a:t>
            </a:r>
          </a:p>
          <a:p>
            <a:r>
              <a:rPr lang="fr-FR" dirty="0" smtClean="0"/>
              <a:t>-la majorité des droits de vote ou des droits dans les bénéfices sociaux dans la société bénéficiaire de l’apport est détenue, directement ou indirectement par l’apporteur , son conjoint, ou leurs ascendants et descendants ou de leurs frères et sœurs</a:t>
            </a:r>
          </a:p>
          <a:p>
            <a:r>
              <a:rPr lang="fr-FR" dirty="0" smtClean="0"/>
              <a:t>-l’apporteur des titres dispose seul de la majorité des droits de vote ou des droits dans les bénéfices sociaux en vertu d’un accord conclu avec d’autres associés ou actionnaires</a:t>
            </a:r>
          </a:p>
          <a:p>
            <a:r>
              <a:rPr lang="fr-FR" dirty="0" smtClean="0"/>
              <a:t>-l’apporteur exerce en fait le pouvoir de décision dans la société bénéficiaire de l’apport.</a:t>
            </a:r>
          </a:p>
          <a:p>
            <a:r>
              <a:rPr lang="fr-FR" dirty="0" smtClean="0"/>
              <a:t>==</a:t>
            </a:r>
            <a:r>
              <a:rPr lang="fr-FR" dirty="0" smtClean="0">
                <a:sym typeface="Wingdings" pitchFamily="2" charset="2"/>
              </a:rPr>
              <a:t>l’apporteur est présumé exercer le contrôle lorsque les 2 conditions suivantes sont réunies:</a:t>
            </a:r>
          </a:p>
          <a:p>
            <a:pPr lvl="1"/>
            <a:r>
              <a:rPr lang="fr-FR" dirty="0" smtClean="0">
                <a:sym typeface="Wingdings" pitchFamily="2" charset="2"/>
              </a:rPr>
              <a:t>Il dispose directement ou indirectement d’une fraction des droits de vote ou des droits dans les bénéfices égale ou supérieure à 33,33%</a:t>
            </a:r>
          </a:p>
          <a:p>
            <a:pPr lvl="1"/>
            <a:r>
              <a:rPr lang="fr-FR" dirty="0" smtClean="0">
                <a:sym typeface="Wingdings" pitchFamily="2" charset="2"/>
              </a:rPr>
              <a:t>Aucune autre associé ou actionnaire ne détient, directement ou indirectement, une fraction supérieure à la sienne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631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	APPLICATION AUTOMATIQUE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Les conditions étant remplies, la plus-value est de plein droit placée en report d’imposition</a:t>
            </a:r>
          </a:p>
          <a:p>
            <a:pPr lvl="1"/>
            <a:r>
              <a:rPr lang="fr-FR" dirty="0" smtClean="0"/>
              <a:t>Mais elle est calculée et déclarée dès l’année de sa réalisation</a:t>
            </a:r>
          </a:p>
          <a:p>
            <a:pPr lvl="1"/>
            <a:r>
              <a:rPr lang="fr-FR" dirty="0" smtClean="0"/>
              <a:t>Mais elle n’est imposable qu’au titre de l’année au cours de laquelle survient un événement mettant fin au report</a:t>
            </a:r>
          </a:p>
          <a:p>
            <a:pPr lvl="1"/>
            <a:r>
              <a:rPr lang="fr-FR" dirty="0" smtClean="0"/>
              <a:t>NB= le report s’applique non seulement à l’IMPOT SUR LE REVENU mais aussi aux PRELEVEMENTS SOCIAUX (au contraire du sursis d’imposition)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0122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EVENEMENTS METTANT FIN AU REPORT D’IMPOSITION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PRINCIPES:</a:t>
            </a:r>
          </a:p>
          <a:p>
            <a:r>
              <a:rPr lang="fr-FR" dirty="0" smtClean="0"/>
              <a:t>La plus-value devient imposable, au titre de l’année au cours de laquelle intervient l’un des événements énumérés ci-après</a:t>
            </a:r>
          </a:p>
          <a:p>
            <a:r>
              <a:rPr lang="fr-FR" dirty="0" smtClean="0"/>
              <a:t>La plus-value est imposée dans les conditions de droit commun (150 O A CGI) et dans les conditions en vigueur l’année de survenance de l’événement</a:t>
            </a:r>
          </a:p>
          <a:p>
            <a:r>
              <a:rPr lang="fr-FR" dirty="0" smtClean="0"/>
              <a:t>==</a:t>
            </a:r>
            <a:r>
              <a:rPr lang="fr-FR" dirty="0" smtClean="0">
                <a:sym typeface="Wingdings" pitchFamily="2" charset="2"/>
              </a:rPr>
              <a:t> à compter du 1/1/2013 imposition au </a:t>
            </a:r>
            <a:r>
              <a:rPr lang="fr-FR" dirty="0" err="1" smtClean="0">
                <a:sym typeface="Wingdings" pitchFamily="2" charset="2"/>
              </a:rPr>
              <a:t>barême</a:t>
            </a:r>
            <a:r>
              <a:rPr lang="fr-FR" dirty="0" smtClean="0">
                <a:sym typeface="Wingdings" pitchFamily="2" charset="2"/>
              </a:rPr>
              <a:t> progressif après déduction d’un abattement pour durée de détention</a:t>
            </a:r>
          </a:p>
          <a:p>
            <a:r>
              <a:rPr lang="fr-FR" dirty="0" smtClean="0">
                <a:sym typeface="Wingdings" pitchFamily="2" charset="2"/>
              </a:rPr>
              <a:t>Ou au taux de 19% pour les entrepreneurs si les conditions de ce régime sont remplies</a:t>
            </a:r>
          </a:p>
          <a:p>
            <a:r>
              <a:rPr lang="fr-FR" dirty="0" smtClean="0">
                <a:sym typeface="Wingdings" pitchFamily="2" charset="2"/>
              </a:rPr>
              <a:t>NB= remise en cause à due proportion des titres cédés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1734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EVENEMENTS GENERANT LA REMISE EN CAUSE DU REPORT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1-CESSION DES TITRES reçus en contre partie de l’apport ou des titres de la personne interposée:</a:t>
            </a:r>
          </a:p>
          <a:p>
            <a:r>
              <a:rPr lang="fr-FR" dirty="0" smtClean="0"/>
              <a:t>Cession à titre onéreux, rachat, remboursement, annulation des titres reçus en contrepartie de l’apport ou des parts ou droits dans les sociétés ou groupements interposés ayant procédé à l’apport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6772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Evénements</a:t>
            </a:r>
            <a:r>
              <a:rPr lang="fr-FR" dirty="0" smtClean="0"/>
              <a:t> ( suite 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2-CESSION PAR LA SOCIETE BENEFICIAIRE DES TITRES APPORTES DANS LES 3 ANS DE L’APPORT:</a:t>
            </a:r>
          </a:p>
          <a:p>
            <a:r>
              <a:rPr lang="fr-FR" dirty="0" smtClean="0"/>
              <a:t>Définition de la cession (idem ci-dessus)</a:t>
            </a:r>
          </a:p>
          <a:p>
            <a:r>
              <a:rPr lang="fr-FR" dirty="0" smtClean="0"/>
              <a:t>MAIS, la cession des titres dans les 3 ans de l’apport ne met pas fin au report si la société bénéficiaire prend l’engagement d’investir, dans les 2 ans suivant la cession, au moins 50% du produit de la cession dans:</a:t>
            </a:r>
          </a:p>
          <a:p>
            <a:pPr marL="45720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8969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Suite (3)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fr-FR" dirty="0" smtClean="0"/>
              <a:t>*financement d’une activité commerciale, industrielle, artisanale, libérale, agricole ou financière, à l’exception de la gestion d’un patrimoine mobilier ou immobilier</a:t>
            </a:r>
          </a:p>
          <a:p>
            <a:pPr marL="457200" lvl="1" indent="0">
              <a:buNone/>
            </a:pPr>
            <a:r>
              <a:rPr lang="fr-FR" dirty="0" smtClean="0"/>
              <a:t>**acquisition d’une fraction du capital d’une société exerçant une telle activité, et sous la condition du contrôle de cette société (conditions idem ci-dessus)</a:t>
            </a:r>
          </a:p>
          <a:p>
            <a:pPr marL="457200" lvl="1" indent="0">
              <a:buNone/>
            </a:pPr>
            <a:r>
              <a:rPr lang="fr-FR" dirty="0" smtClean="0"/>
              <a:t>***souscription en numéraire au capital initial ou à l’augmentation de capital d’une ou plusieurs sociétés répondant aux conditions de l’art  150-O-Dbis CGI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96834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1314</Words>
  <Application>Microsoft Office PowerPoint</Application>
  <PresentationFormat>Affichage à l'écran (4:3)</PresentationFormat>
  <Paragraphs>75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Thème Office</vt:lpstr>
      <vt:lpstr>APPORT-CESSION </vt:lpstr>
      <vt:lpstr>   Conditions d’application 150-O-B ter CGI  </vt:lpstr>
      <vt:lpstr>Caractéristiques de la société bénéficiaire de l’apport</vt:lpstr>
      <vt:lpstr>Contrôle de la société bénéficiaire de l’apport par l’apporteur des titres</vt:lpstr>
      <vt:lpstr> APPLICATION AUTOMATIQUE</vt:lpstr>
      <vt:lpstr>EVENEMENTS METTANT FIN AU REPORT D’IMPOSITION</vt:lpstr>
      <vt:lpstr>EVENEMENTS GENERANT LA REMISE EN CAUSE DU REPORT  </vt:lpstr>
      <vt:lpstr>Evénements ( suite 2)</vt:lpstr>
      <vt:lpstr>Suite (3)</vt:lpstr>
      <vt:lpstr>3-TRANSFERT DU DOMICILE FISCAL DU CONTRIBUABLE HORS DE FRANCE</vt:lpstr>
      <vt:lpstr>DONATION PAR L’APPORTEUR </vt:lpstr>
      <vt:lpstr>IMPOSITION DU DONATAIRE</vt:lpstr>
      <vt:lpstr>Evénements </vt:lpstr>
      <vt:lpstr>(suite)</vt:lpstr>
      <vt:lpstr>CONSEQUENCES DE LA FIN DU REPORT</vt:lpstr>
      <vt:lpstr>APPORT DE TITRES reçus en contrepartie de l’apport initial </vt:lpstr>
      <vt:lpstr>Evénements mettant fin au nouveau report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APPORT-CESSION</dc:title>
  <dc:creator>Alain BOIVIN</dc:creator>
  <cp:lastModifiedBy>Alain BOIVIN</cp:lastModifiedBy>
  <cp:revision>6</cp:revision>
  <dcterms:created xsi:type="dcterms:W3CDTF">2013-01-20T14:40:46Z</dcterms:created>
  <dcterms:modified xsi:type="dcterms:W3CDTF">2013-01-20T15:36:49Z</dcterms:modified>
</cp:coreProperties>
</file>